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64" r:id="rId4"/>
    <p:sldId id="263" r:id="rId5"/>
    <p:sldId id="259" r:id="rId6"/>
    <p:sldId id="260" r:id="rId7"/>
    <p:sldId id="261" r:id="rId8"/>
    <p:sldId id="257" r:id="rId9"/>
    <p:sldId id="258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mp.com/news/hong-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mp.com/news/hong-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MLA Referencing</a:t>
            </a:r>
            <a:br>
              <a:rPr lang="en-GB" dirty="0" smtClean="0"/>
            </a:br>
            <a:r>
              <a:rPr lang="en-GB" dirty="0" smtClean="0"/>
              <a:t>7</a:t>
            </a:r>
            <a:r>
              <a:rPr lang="en-GB" baseline="30000" dirty="0" smtClean="0"/>
              <a:t>th</a:t>
            </a:r>
            <a:r>
              <a:rPr lang="en-GB" dirty="0" smtClean="0"/>
              <a:t> Edition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Year 7, 8 &amp; 9</a:t>
            </a:r>
          </a:p>
          <a:p>
            <a:endParaRPr lang="en-GB" sz="1600" dirty="0" smtClean="0"/>
          </a:p>
          <a:p>
            <a:r>
              <a:rPr lang="en-GB" sz="1600" dirty="0" smtClean="0"/>
              <a:t>Library </a:t>
            </a:r>
            <a:r>
              <a:rPr lang="en-GB" sz="1600" dirty="0"/>
              <a:t>&amp; Learning Centre, </a:t>
            </a:r>
            <a:r>
              <a:rPr lang="en-GB" sz="1600" dirty="0" err="1"/>
              <a:t>Sha</a:t>
            </a:r>
            <a:r>
              <a:rPr lang="en-GB" sz="1600" dirty="0"/>
              <a:t> Tin College </a:t>
            </a:r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6288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611968"/>
          </a:xfrm>
        </p:spPr>
        <p:txBody>
          <a:bodyPr>
            <a:normAutofit/>
          </a:bodyPr>
          <a:lstStyle/>
          <a:p>
            <a:pPr algn="ctr"/>
            <a:r>
              <a:rPr lang="en-GB" sz="2400" dirty="0" smtClean="0"/>
              <a:t>Works Cited</a:t>
            </a:r>
          </a:p>
          <a:p>
            <a:pPr algn="ctr"/>
            <a:endParaRPr lang="en-GB" sz="2400" dirty="0"/>
          </a:p>
          <a:p>
            <a:pPr marL="109728" indent="0">
              <a:buNone/>
            </a:pPr>
            <a:r>
              <a:rPr lang="en-GB" sz="2000" dirty="0" err="1"/>
              <a:t>Brooman</a:t>
            </a:r>
            <a:r>
              <a:rPr lang="en-GB" sz="2000" dirty="0"/>
              <a:t>, Josh. </a:t>
            </a:r>
            <a:r>
              <a:rPr lang="en-GB" sz="2000" i="1" dirty="0"/>
              <a:t>Imperial China.</a:t>
            </a:r>
            <a:r>
              <a:rPr lang="en-GB" sz="2000" dirty="0"/>
              <a:t> 1991</a:t>
            </a:r>
            <a:r>
              <a:rPr lang="en-GB" sz="2000" dirty="0" smtClean="0"/>
              <a:t>. Print.</a:t>
            </a:r>
            <a:endParaRPr lang="en-GB" sz="2000" dirty="0"/>
          </a:p>
          <a:p>
            <a:endParaRPr lang="en-GB" sz="2000" dirty="0" smtClean="0"/>
          </a:p>
          <a:p>
            <a:pPr marL="109728" indent="0">
              <a:buNone/>
            </a:pPr>
            <a:r>
              <a:rPr lang="en-GB" sz="2000" dirty="0"/>
              <a:t>Moy, Patsy and Joyce Ng. “Hong Kong Legal Opinion 	Divided on Edward Snowden Extradition”. South </a:t>
            </a:r>
            <a:r>
              <a:rPr lang="en-GB" sz="2000" dirty="0" smtClean="0"/>
              <a:t>China </a:t>
            </a:r>
            <a:r>
              <a:rPr lang="en-GB" sz="2000" dirty="0"/>
              <a:t>	Morning Post 13 Jun 2013. Web. </a:t>
            </a:r>
            <a:r>
              <a:rPr lang="en-GB" sz="2000" dirty="0" smtClean="0"/>
              <a:t>14 	Jun</a:t>
            </a:r>
            <a:r>
              <a:rPr lang="en-GB" sz="2000" dirty="0"/>
              <a:t>. </a:t>
            </a:r>
            <a:r>
              <a:rPr lang="en-GB" sz="2000" dirty="0" smtClean="0"/>
              <a:t>2013</a:t>
            </a:r>
            <a:r>
              <a:rPr lang="en-GB" sz="2000" dirty="0"/>
              <a:t>. </a:t>
            </a:r>
            <a:r>
              <a:rPr lang="en-GB" sz="2000" dirty="0" smtClean="0"/>
              <a:t>	</a:t>
            </a:r>
            <a:r>
              <a:rPr lang="en-GB" sz="2000" dirty="0" smtClean="0">
                <a:hlinkClick r:id="rId2"/>
              </a:rPr>
              <a:t>http</a:t>
            </a:r>
            <a:r>
              <a:rPr lang="en-GB" sz="2000" dirty="0">
                <a:hlinkClick r:id="rId2"/>
              </a:rPr>
              <a:t>://www.scmp.com/news/hong-</a:t>
            </a:r>
            <a:r>
              <a:rPr lang="en-GB" sz="2000" dirty="0"/>
              <a:t>	</a:t>
            </a:r>
            <a:r>
              <a:rPr lang="en-GB" sz="2000" dirty="0" err="1"/>
              <a:t>kong</a:t>
            </a:r>
            <a:r>
              <a:rPr lang="en-GB" sz="2000" dirty="0"/>
              <a:t>/article/1259466/</a:t>
            </a:r>
            <a:r>
              <a:rPr lang="en-GB" sz="2000" dirty="0" err="1"/>
              <a:t>hong</a:t>
            </a:r>
            <a:r>
              <a:rPr lang="en-GB" sz="2000" dirty="0"/>
              <a:t>-</a:t>
            </a:r>
            <a:r>
              <a:rPr lang="en-GB" sz="2000" dirty="0" err="1"/>
              <a:t>kong</a:t>
            </a:r>
            <a:r>
              <a:rPr lang="en-GB" sz="2000" dirty="0"/>
              <a:t>-legal-	</a:t>
            </a:r>
            <a:r>
              <a:rPr lang="en-GB" sz="2000" dirty="0" smtClean="0"/>
              <a:t>opinion-	divided-</a:t>
            </a:r>
            <a:r>
              <a:rPr lang="en-GB" sz="2000" dirty="0" err="1" smtClean="0"/>
              <a:t>edward</a:t>
            </a:r>
            <a:r>
              <a:rPr lang="en-GB" sz="2000" dirty="0" smtClean="0"/>
              <a:t>-</a:t>
            </a:r>
            <a:r>
              <a:rPr lang="en-GB" sz="2000" dirty="0" err="1" smtClean="0"/>
              <a:t>snowden</a:t>
            </a:r>
            <a:r>
              <a:rPr lang="en-GB" sz="2000" dirty="0" smtClean="0"/>
              <a:t>-extradition</a:t>
            </a:r>
            <a:endParaRPr lang="en-GB" sz="2000" dirty="0"/>
          </a:p>
          <a:p>
            <a:endParaRPr lang="en-GB" sz="2000" u="sng" dirty="0"/>
          </a:p>
          <a:p>
            <a:pPr marL="109728" indent="0">
              <a:buNone/>
            </a:pPr>
            <a:r>
              <a:rPr lang="en-US" sz="2000" dirty="0"/>
              <a:t>Wordsworth, William. </a:t>
            </a:r>
            <a:r>
              <a:rPr lang="en-US" sz="2000" i="1" dirty="0"/>
              <a:t>Lyrical Ballads.</a:t>
            </a:r>
            <a:r>
              <a:rPr lang="en-US" sz="2000" dirty="0"/>
              <a:t> 1967. </a:t>
            </a:r>
            <a:r>
              <a:rPr lang="en-US" sz="2000" dirty="0" smtClean="0"/>
              <a:t>Print.</a:t>
            </a:r>
            <a:endParaRPr lang="en-GB" sz="2000" dirty="0"/>
          </a:p>
          <a:p>
            <a:pPr algn="ctr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600" dirty="0" smtClean="0"/>
              <a:t>Example: Works </a:t>
            </a:r>
            <a:r>
              <a:rPr lang="en-GB" sz="3600" dirty="0" smtClean="0"/>
              <a:t>Cited Page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284121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09728" indent="0">
              <a:buNone/>
            </a:pPr>
            <a:r>
              <a:rPr lang="en-US" sz="3200" b="1" dirty="0"/>
              <a:t>It is a bibliographic  list of resources that you have used in your work. It usually includes:</a:t>
            </a:r>
          </a:p>
          <a:p>
            <a:endParaRPr lang="en-US" sz="2800" dirty="0"/>
          </a:p>
          <a:p>
            <a:pPr marL="541782" lvl="1" indent="-285750">
              <a:buFont typeface="Arial"/>
              <a:buChar char="•"/>
            </a:pPr>
            <a:r>
              <a:rPr lang="en-US" sz="2400" dirty="0"/>
              <a:t>Author’s Name</a:t>
            </a:r>
          </a:p>
          <a:p>
            <a:pPr marL="541782" lvl="1" indent="-285750">
              <a:buFont typeface="Arial"/>
              <a:buChar char="•"/>
            </a:pPr>
            <a:r>
              <a:rPr lang="en-US" sz="2400" dirty="0"/>
              <a:t>Title</a:t>
            </a:r>
          </a:p>
          <a:p>
            <a:pPr marL="541782" lvl="1" indent="-285750">
              <a:buFont typeface="Arial"/>
              <a:buChar char="•"/>
            </a:pPr>
            <a:r>
              <a:rPr lang="en-US" sz="2400" dirty="0"/>
              <a:t>Publisher’s Name &amp; City of </a:t>
            </a:r>
            <a:r>
              <a:rPr lang="en-US" sz="2400" dirty="0" smtClean="0"/>
              <a:t>Publication</a:t>
            </a:r>
            <a:endParaRPr lang="en-US" sz="2400" dirty="0"/>
          </a:p>
          <a:p>
            <a:pPr marL="541782" lvl="1" indent="-285750">
              <a:buFont typeface="Arial"/>
              <a:buChar char="•"/>
            </a:pPr>
            <a:r>
              <a:rPr lang="en-US" sz="2400" dirty="0"/>
              <a:t>Date of </a:t>
            </a:r>
            <a:r>
              <a:rPr lang="en-US" sz="2400" dirty="0" smtClean="0"/>
              <a:t>Publication</a:t>
            </a:r>
          </a:p>
          <a:p>
            <a:pPr marL="541782" lvl="1" indent="-285750">
              <a:buFont typeface="Arial"/>
              <a:buChar char="•"/>
            </a:pPr>
            <a:r>
              <a:rPr lang="en-US" sz="2400" dirty="0" smtClean="0"/>
              <a:t>Format (Print, Web, Image, Audio, Film, DVD etc. )</a:t>
            </a:r>
          </a:p>
          <a:p>
            <a:pPr marL="541782" lvl="1" indent="-285750">
              <a:buFont typeface="Arial"/>
              <a:buChar char="•"/>
            </a:pPr>
            <a:r>
              <a:rPr lang="en-US" sz="2400" dirty="0" smtClean="0"/>
              <a:t>Date Accessed (only for online sources)</a:t>
            </a:r>
            <a:endParaRPr lang="en-US" sz="2400" dirty="0"/>
          </a:p>
          <a:p>
            <a:pPr marL="541782" lvl="1" indent="-285750">
              <a:buFont typeface="Arial"/>
              <a:buChar char="•"/>
            </a:pPr>
            <a:r>
              <a:rPr lang="en-US" sz="2400" dirty="0"/>
              <a:t>Website Address </a:t>
            </a:r>
            <a:r>
              <a:rPr lang="en-US" sz="2400" dirty="0" smtClean="0"/>
              <a:t>(optional for MLA </a:t>
            </a:r>
            <a:r>
              <a:rPr lang="en-US" sz="2400" dirty="0"/>
              <a:t>7</a:t>
            </a:r>
            <a:r>
              <a:rPr lang="en-US" sz="2400" baseline="30000" dirty="0"/>
              <a:t>th</a:t>
            </a:r>
            <a:r>
              <a:rPr lang="en-US" sz="2400" dirty="0"/>
              <a:t> ed.)</a:t>
            </a:r>
          </a:p>
          <a:p>
            <a:pPr marL="285750" indent="-285750">
              <a:buFont typeface="Arial"/>
              <a:buChar char="•"/>
            </a:pPr>
            <a:endParaRPr lang="en-US" sz="2800" b="1" dirty="0"/>
          </a:p>
          <a:p>
            <a:pPr marL="109728" indent="0">
              <a:buNone/>
            </a:pPr>
            <a:r>
              <a:rPr lang="en-US" sz="4600" b="1" dirty="0"/>
              <a:t>There are two parts</a:t>
            </a:r>
            <a:r>
              <a:rPr lang="en-US" sz="4600" b="1" dirty="0" smtClean="0"/>
              <a:t>:</a:t>
            </a:r>
            <a:endParaRPr lang="en-US" sz="2800" dirty="0"/>
          </a:p>
          <a:p>
            <a:pPr marL="770382" lvl="1" indent="-514350">
              <a:buFont typeface="Arial" pitchFamily="34" charset="0"/>
              <a:buChar char="•"/>
            </a:pPr>
            <a:r>
              <a:rPr lang="en-US" sz="2400" dirty="0"/>
              <a:t>In-Text Citation/ </a:t>
            </a:r>
            <a:r>
              <a:rPr lang="en-US" sz="2400" dirty="0" smtClean="0"/>
              <a:t>Parentheses</a:t>
            </a:r>
          </a:p>
          <a:p>
            <a:pPr marL="770382" lvl="1" indent="-514350">
              <a:buFont typeface="Arial" pitchFamily="34" charset="0"/>
              <a:buChar char="•"/>
            </a:pPr>
            <a:r>
              <a:rPr lang="en-US" sz="2400" dirty="0" smtClean="0"/>
              <a:t>Works </a:t>
            </a:r>
            <a:r>
              <a:rPr lang="en-US" sz="2400" dirty="0"/>
              <a:t>C</a:t>
            </a:r>
            <a:r>
              <a:rPr lang="en-US" sz="2400" dirty="0" smtClean="0"/>
              <a:t>ited</a:t>
            </a:r>
            <a:endParaRPr lang="en-US" sz="24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600" dirty="0" smtClean="0"/>
              <a:t>What is a citation or reference?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233060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Referencing </a:t>
            </a:r>
            <a:r>
              <a:rPr lang="en-US" sz="2000" dirty="0"/>
              <a:t>is used to </a:t>
            </a:r>
            <a:r>
              <a:rPr lang="en-US" sz="2000" dirty="0">
                <a:solidFill>
                  <a:srgbClr val="FF0000"/>
                </a:solidFill>
              </a:rPr>
              <a:t>acknowledge and credit the work of others </a:t>
            </a:r>
            <a:r>
              <a:rPr lang="en-US" sz="2000" dirty="0"/>
              <a:t>cited in your paper.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/>
              <a:t>It </a:t>
            </a:r>
            <a:r>
              <a:rPr lang="en-US" sz="2000" dirty="0">
                <a:solidFill>
                  <a:srgbClr val="FF0000"/>
                </a:solidFill>
              </a:rPr>
              <a:t>protects you against </a:t>
            </a:r>
            <a:r>
              <a:rPr lang="en-US" sz="2000" dirty="0"/>
              <a:t>accusations of </a:t>
            </a:r>
            <a:r>
              <a:rPr lang="en-US" sz="2000" dirty="0">
                <a:solidFill>
                  <a:srgbClr val="FF0000"/>
                </a:solidFill>
              </a:rPr>
              <a:t>Plagiarism</a:t>
            </a:r>
            <a:r>
              <a:rPr lang="en-US" sz="2000" dirty="0"/>
              <a:t> (taking credit for other people’s work).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/>
              <a:t>It provides </a:t>
            </a:r>
            <a:r>
              <a:rPr lang="en-US" sz="2000" dirty="0">
                <a:solidFill>
                  <a:srgbClr val="FF0000"/>
                </a:solidFill>
              </a:rPr>
              <a:t>a map of your research </a:t>
            </a:r>
            <a:r>
              <a:rPr lang="en-US" sz="2000" dirty="0"/>
              <a:t>for </a:t>
            </a:r>
            <a:r>
              <a:rPr lang="en-US" sz="2000" dirty="0" smtClean="0"/>
              <a:t>others to see in terms of quality and quantity.</a:t>
            </a:r>
            <a:endParaRPr lang="en-GB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/>
              <a:t>Why do we need to cite sources?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239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sz="2000" b="1" dirty="0" smtClean="0"/>
              <a:t>You should cite when using: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Information </a:t>
            </a:r>
            <a:r>
              <a:rPr lang="en-US" sz="2000" dirty="0"/>
              <a:t>or ideas that are new to you, even if you paraphrase.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/>
              <a:t>Direct Quotations (use quotation marks “….”).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/>
              <a:t>Numerical figures such as: dates, statistics, percentages etc.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Images</a:t>
            </a:r>
            <a:r>
              <a:rPr lang="en-US" sz="2000" dirty="0"/>
              <a:t>. </a:t>
            </a:r>
            <a:endParaRPr lang="en-US" sz="2000" dirty="0" smtClean="0"/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Anything </a:t>
            </a:r>
            <a:r>
              <a:rPr lang="en-US" sz="2000" dirty="0"/>
              <a:t>that is specific or questionable.</a:t>
            </a:r>
          </a:p>
          <a:p>
            <a:pPr lvl="1">
              <a:buFont typeface="Arial" pitchFamily="34" charset="0"/>
              <a:buChar char="•"/>
            </a:pPr>
            <a:endParaRPr lang="en-US" sz="2000" dirty="0"/>
          </a:p>
          <a:p>
            <a:pPr marL="109728" indent="0" algn="ctr">
              <a:buNone/>
            </a:pPr>
            <a:r>
              <a:rPr lang="en-US" sz="2000" b="1" dirty="0"/>
              <a:t>If in doubt, cite the source.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600" dirty="0" smtClean="0"/>
              <a:t>When Should I </a:t>
            </a:r>
            <a:r>
              <a:rPr lang="en-GB" sz="3600" dirty="0" smtClean="0"/>
              <a:t>Cite?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91931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The citation should appear next to the quotation or paraphrased </a:t>
            </a:r>
            <a:r>
              <a:rPr lang="en-US" sz="2000" dirty="0" smtClean="0"/>
              <a:t>text in your assignment </a:t>
            </a:r>
            <a:r>
              <a:rPr lang="en-US" sz="2000" dirty="0"/>
              <a:t>using only:</a:t>
            </a:r>
          </a:p>
          <a:p>
            <a:pPr marL="0" indent="0" algn="ctr">
              <a:buNone/>
            </a:pPr>
            <a:r>
              <a:rPr lang="en-US" sz="2000" dirty="0"/>
              <a:t> </a:t>
            </a:r>
            <a:r>
              <a:rPr lang="en-US" sz="2000" b="1" dirty="0"/>
              <a:t>(</a:t>
            </a:r>
            <a:r>
              <a:rPr lang="en-US" sz="2000" b="1" dirty="0">
                <a:solidFill>
                  <a:srgbClr val="FF0000"/>
                </a:solidFill>
              </a:rPr>
              <a:t>Author’s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Last Name </a:t>
            </a:r>
            <a:r>
              <a:rPr lang="en-US" sz="2000" b="1" dirty="0">
                <a:solidFill>
                  <a:srgbClr val="00B0F0"/>
                </a:solidFill>
              </a:rPr>
              <a:t>Page Number</a:t>
            </a:r>
            <a:r>
              <a:rPr lang="en-US" sz="2000" b="1" dirty="0" smtClean="0"/>
              <a:t>)</a:t>
            </a:r>
          </a:p>
          <a:p>
            <a:pPr marL="0" indent="0" algn="ctr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Example:</a:t>
            </a:r>
          </a:p>
          <a:p>
            <a:pPr marL="0" indent="0">
              <a:buNone/>
            </a:pPr>
            <a:r>
              <a:rPr lang="en-US" sz="2000" dirty="0"/>
              <a:t>Romantic poetry is characterized by the “spontaneous overflow of powerful feelings” </a:t>
            </a:r>
            <a:r>
              <a:rPr lang="en-US" sz="2000" b="1" dirty="0"/>
              <a:t>(</a:t>
            </a:r>
            <a:r>
              <a:rPr lang="en-US" sz="2000" b="1" dirty="0">
                <a:solidFill>
                  <a:srgbClr val="FF0000"/>
                </a:solidFill>
              </a:rPr>
              <a:t>Wordsworth </a:t>
            </a:r>
            <a:r>
              <a:rPr lang="en-US" sz="2000" b="1" dirty="0">
                <a:solidFill>
                  <a:srgbClr val="00B0F0"/>
                </a:solidFill>
              </a:rPr>
              <a:t>263</a:t>
            </a:r>
            <a:r>
              <a:rPr lang="en-US" sz="2000" b="1" dirty="0" smtClean="0"/>
              <a:t>).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Wordsworth</a:t>
            </a:r>
            <a:r>
              <a:rPr lang="en-US" sz="2000" dirty="0"/>
              <a:t> stated that Romantic poetry was “a spontaneous overflow of powerful feelings” </a:t>
            </a:r>
            <a:r>
              <a:rPr lang="en-US" sz="2000" b="1" dirty="0"/>
              <a:t>(</a:t>
            </a:r>
            <a:r>
              <a:rPr lang="en-US" sz="2000" b="1" dirty="0">
                <a:solidFill>
                  <a:srgbClr val="00B0F0"/>
                </a:solidFill>
              </a:rPr>
              <a:t>263</a:t>
            </a:r>
            <a:r>
              <a:rPr lang="en-US" sz="2000" b="1" dirty="0"/>
              <a:t>).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600" dirty="0" smtClean="0"/>
              <a:t>Example: In-text </a:t>
            </a:r>
            <a:r>
              <a:rPr lang="en-GB" sz="3600" dirty="0" smtClean="0"/>
              <a:t>Citation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558135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1560" y="1484784"/>
            <a:ext cx="8280920" cy="482453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200" dirty="0"/>
              <a:t>1.No author: use </a:t>
            </a:r>
            <a:r>
              <a:rPr lang="en-US" sz="2200" dirty="0" smtClean="0"/>
              <a:t>title:</a:t>
            </a:r>
            <a:endParaRPr lang="en-US" sz="2200" dirty="0"/>
          </a:p>
          <a:p>
            <a:pPr marL="393192" lvl="1" indent="0">
              <a:buNone/>
            </a:pPr>
            <a:r>
              <a:rPr lang="en-US" sz="2200" b="1" dirty="0" smtClean="0"/>
              <a:t>	(</a:t>
            </a:r>
            <a:r>
              <a:rPr lang="en-US" sz="2200" b="1" dirty="0" smtClean="0">
                <a:solidFill>
                  <a:srgbClr val="FF0000"/>
                </a:solidFill>
              </a:rPr>
              <a:t>“</a:t>
            </a:r>
            <a:r>
              <a:rPr lang="en-US" sz="2200" b="1" dirty="0">
                <a:solidFill>
                  <a:srgbClr val="FF0000"/>
                </a:solidFill>
              </a:rPr>
              <a:t>Impact of Global Warming” </a:t>
            </a:r>
            <a:r>
              <a:rPr lang="en-US" sz="2200" b="1" dirty="0">
                <a:solidFill>
                  <a:srgbClr val="00B0F0"/>
                </a:solidFill>
              </a:rPr>
              <a:t>6</a:t>
            </a:r>
            <a:r>
              <a:rPr lang="en-US" sz="2200" b="1" dirty="0"/>
              <a:t>)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200" dirty="0" smtClean="0"/>
          </a:p>
          <a:p>
            <a:pPr marL="0" indent="0">
              <a:buNone/>
            </a:pPr>
            <a:r>
              <a:rPr lang="en-US" sz="2200" dirty="0" smtClean="0"/>
              <a:t>2.Two </a:t>
            </a:r>
            <a:r>
              <a:rPr lang="en-US" sz="2200" dirty="0"/>
              <a:t>authors with same last name: use initial of first name</a:t>
            </a:r>
          </a:p>
          <a:p>
            <a:pPr marL="393192" lvl="1" indent="0">
              <a:buNone/>
            </a:pPr>
            <a:r>
              <a:rPr lang="en-US" sz="2200" b="1" dirty="0" smtClean="0"/>
              <a:t>	(</a:t>
            </a:r>
            <a:r>
              <a:rPr lang="en-US" sz="2200" b="1" dirty="0">
                <a:solidFill>
                  <a:srgbClr val="FF0000"/>
                </a:solidFill>
              </a:rPr>
              <a:t>A. Miller </a:t>
            </a:r>
            <a:r>
              <a:rPr lang="en-US" sz="2200" b="1" dirty="0">
                <a:solidFill>
                  <a:srgbClr val="00B0F0"/>
                </a:solidFill>
              </a:rPr>
              <a:t>7</a:t>
            </a:r>
            <a:r>
              <a:rPr lang="en-US" sz="2200" b="1" dirty="0"/>
              <a:t>)      (</a:t>
            </a:r>
            <a:r>
              <a:rPr lang="en-US" sz="2200" b="1" dirty="0">
                <a:solidFill>
                  <a:srgbClr val="FF0000"/>
                </a:solidFill>
              </a:rPr>
              <a:t>B. Miller </a:t>
            </a:r>
            <a:r>
              <a:rPr lang="en-US" sz="2200" b="1" dirty="0">
                <a:solidFill>
                  <a:srgbClr val="00B0F0"/>
                </a:solidFill>
              </a:rPr>
              <a:t>10</a:t>
            </a:r>
            <a:r>
              <a:rPr lang="en-US" sz="2200" b="1" dirty="0"/>
              <a:t>) 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200" b="1" dirty="0" smtClean="0"/>
          </a:p>
          <a:p>
            <a:pPr marL="0" indent="0">
              <a:buNone/>
            </a:pPr>
            <a:r>
              <a:rPr lang="en-US" sz="2200" dirty="0" smtClean="0"/>
              <a:t>3.Multiple </a:t>
            </a:r>
            <a:r>
              <a:rPr lang="en-US" sz="2200" dirty="0" smtClean="0"/>
              <a:t>A</a:t>
            </a:r>
            <a:r>
              <a:rPr lang="en-US" sz="2200" dirty="0" smtClean="0"/>
              <a:t>uthors:</a:t>
            </a:r>
            <a:endParaRPr lang="en-US" sz="2200" dirty="0"/>
          </a:p>
          <a:p>
            <a:pPr marL="256032" lvl="1" indent="0">
              <a:buNone/>
            </a:pPr>
            <a:r>
              <a:rPr lang="en-US" sz="2200" b="1" dirty="0" smtClean="0"/>
              <a:t>	(</a:t>
            </a:r>
            <a:r>
              <a:rPr lang="en-US" sz="2200" b="1" dirty="0" smtClean="0">
                <a:solidFill>
                  <a:srgbClr val="FF0000"/>
                </a:solidFill>
              </a:rPr>
              <a:t>Smith</a:t>
            </a:r>
            <a:r>
              <a:rPr lang="en-US" sz="2200" b="1" dirty="0">
                <a:solidFill>
                  <a:srgbClr val="FF0000"/>
                </a:solidFill>
              </a:rPr>
              <a:t>, Yang, and Moore </a:t>
            </a:r>
            <a:r>
              <a:rPr lang="en-US" sz="2200" b="1" dirty="0">
                <a:solidFill>
                  <a:srgbClr val="00B0F0"/>
                </a:solidFill>
              </a:rPr>
              <a:t>76</a:t>
            </a:r>
            <a:r>
              <a:rPr lang="en-US" sz="2200" b="1" dirty="0"/>
              <a:t>) </a:t>
            </a:r>
            <a:r>
              <a:rPr lang="en-US" sz="2200" dirty="0"/>
              <a:t>or </a:t>
            </a:r>
            <a:r>
              <a:rPr lang="en-US" sz="2200" b="1" dirty="0"/>
              <a:t>(</a:t>
            </a:r>
            <a:r>
              <a:rPr lang="en-US" sz="2200" b="1" dirty="0">
                <a:solidFill>
                  <a:srgbClr val="FF0000"/>
                </a:solidFill>
              </a:rPr>
              <a:t>Smith et al. </a:t>
            </a:r>
            <a:r>
              <a:rPr lang="en-US" sz="2200" b="1" dirty="0">
                <a:solidFill>
                  <a:srgbClr val="00B0F0"/>
                </a:solidFill>
              </a:rPr>
              <a:t>76</a:t>
            </a:r>
            <a:r>
              <a:rPr lang="en-US" sz="2200" b="1" dirty="0"/>
              <a:t>)</a:t>
            </a:r>
            <a:r>
              <a:rPr lang="en-US" sz="2200" dirty="0"/>
              <a:t> if there </a:t>
            </a:r>
            <a:r>
              <a:rPr lang="en-US" sz="2200" dirty="0" smtClean="0"/>
              <a:t>	are </a:t>
            </a:r>
            <a:r>
              <a:rPr lang="en-US" sz="2200" dirty="0"/>
              <a:t>more than 3 authors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200" dirty="0" smtClean="0"/>
          </a:p>
          <a:p>
            <a:pPr marL="0" indent="0">
              <a:buNone/>
            </a:pPr>
            <a:r>
              <a:rPr lang="en-US" sz="2200" dirty="0" smtClean="0"/>
              <a:t>4.Website</a:t>
            </a:r>
            <a:r>
              <a:rPr lang="en-US" sz="2200" dirty="0" smtClean="0"/>
              <a:t>: </a:t>
            </a:r>
            <a:r>
              <a:rPr lang="en-US" sz="2200" dirty="0" smtClean="0"/>
              <a:t>Include </a:t>
            </a:r>
            <a:r>
              <a:rPr lang="en-US" sz="2200" dirty="0"/>
              <a:t>first item that appears in Work Cited entry (authors </a:t>
            </a:r>
            <a:r>
              <a:rPr lang="en-US" sz="2200" dirty="0" smtClean="0"/>
              <a:t>name, article title or name of organization). </a:t>
            </a:r>
            <a:r>
              <a:rPr lang="en-US" sz="2200" dirty="0"/>
              <a:t>You do not need to include paragraph or page number.</a:t>
            </a:r>
          </a:p>
          <a:p>
            <a:pPr marL="109728" indent="0">
              <a:buNone/>
            </a:pPr>
            <a:r>
              <a:rPr lang="en-US" sz="2200" b="1" dirty="0" smtClean="0"/>
              <a:t>	(</a:t>
            </a:r>
            <a:r>
              <a:rPr lang="en-US" sz="2200" b="1" dirty="0">
                <a:solidFill>
                  <a:srgbClr val="FF0000"/>
                </a:solidFill>
              </a:rPr>
              <a:t>Smith</a:t>
            </a:r>
            <a:r>
              <a:rPr lang="en-US" sz="2200" b="1" dirty="0"/>
              <a:t>) </a:t>
            </a:r>
            <a:r>
              <a:rPr lang="en-US" sz="2200" dirty="0"/>
              <a:t>or </a:t>
            </a:r>
            <a:r>
              <a:rPr lang="en-US" sz="2200" b="1" dirty="0"/>
              <a:t>(</a:t>
            </a:r>
            <a:r>
              <a:rPr lang="en-US" sz="2200" b="1" dirty="0">
                <a:solidFill>
                  <a:srgbClr val="FF0000"/>
                </a:solidFill>
              </a:rPr>
              <a:t>“Impact of Global Warming”) </a:t>
            </a:r>
            <a:r>
              <a:rPr lang="en-US" sz="2200" dirty="0"/>
              <a:t>or </a:t>
            </a:r>
            <a:r>
              <a:rPr lang="en-US" sz="2200" b="1" dirty="0"/>
              <a:t>(</a:t>
            </a:r>
            <a:r>
              <a:rPr lang="en-US" sz="2200" b="1" dirty="0">
                <a:solidFill>
                  <a:srgbClr val="FF0000"/>
                </a:solidFill>
              </a:rPr>
              <a:t>CNN.com</a:t>
            </a:r>
            <a:r>
              <a:rPr lang="en-US" sz="2200" b="1" dirty="0"/>
              <a:t>)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200" dirty="0" smtClean="0"/>
              <a:t>Other Examples </a:t>
            </a:r>
            <a:r>
              <a:rPr lang="en-GB" sz="3200" dirty="0" smtClean="0"/>
              <a:t>of In-Text Citations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184446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The FULL citation should: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/>
              <a:t>Appear in </a:t>
            </a:r>
            <a:r>
              <a:rPr lang="en-US" sz="2000" dirty="0">
                <a:solidFill>
                  <a:srgbClr val="FF0000"/>
                </a:solidFill>
              </a:rPr>
              <a:t>alphabetical order </a:t>
            </a:r>
            <a:r>
              <a:rPr lang="en-US" sz="2000" dirty="0"/>
              <a:t>on the last page.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/>
              <a:t>Contains enough bibliographic information to </a:t>
            </a:r>
            <a:r>
              <a:rPr lang="en-US" sz="2000" dirty="0">
                <a:solidFill>
                  <a:srgbClr val="FF0000"/>
                </a:solidFill>
              </a:rPr>
              <a:t>allow readers to locate your source</a:t>
            </a:r>
            <a:r>
              <a:rPr lang="en-US" sz="2000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/>
              <a:t>Formatted with </a:t>
            </a:r>
            <a:r>
              <a:rPr lang="en-US" sz="2000" dirty="0">
                <a:solidFill>
                  <a:srgbClr val="FF0000"/>
                </a:solidFill>
              </a:rPr>
              <a:t>hanging indentations</a:t>
            </a:r>
            <a:r>
              <a:rPr lang="en-US" sz="2000" dirty="0"/>
              <a:t>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b="1" dirty="0" smtClean="0"/>
              <a:t>Example</a:t>
            </a:r>
            <a:r>
              <a:rPr lang="en-US" sz="2000" b="1" dirty="0"/>
              <a:t>:</a:t>
            </a:r>
          </a:p>
          <a:p>
            <a:pPr marL="0" indent="0">
              <a:buNone/>
            </a:pPr>
            <a:r>
              <a:rPr lang="en-US" sz="2000" dirty="0"/>
              <a:t>Wordsworth, William. </a:t>
            </a:r>
            <a:r>
              <a:rPr lang="en-US" sz="2000" i="1" dirty="0"/>
              <a:t>Lyrical Ballads</a:t>
            </a:r>
            <a:r>
              <a:rPr lang="en-US" sz="2000" i="1" dirty="0" smtClean="0"/>
              <a:t>.</a:t>
            </a:r>
            <a:r>
              <a:rPr lang="en-US" sz="2000" dirty="0" smtClean="0"/>
              <a:t> </a:t>
            </a:r>
            <a:r>
              <a:rPr lang="en-US" sz="2000" dirty="0"/>
              <a:t>1967. </a:t>
            </a:r>
            <a:r>
              <a:rPr lang="en-US" sz="2000" dirty="0" smtClean="0"/>
              <a:t>	Print.</a:t>
            </a:r>
            <a:endParaRPr lang="en-GB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600" dirty="0" smtClean="0"/>
              <a:t>Works </a:t>
            </a:r>
            <a:r>
              <a:rPr lang="en-GB" sz="3600" dirty="0" smtClean="0"/>
              <a:t>Cited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171147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GB" dirty="0"/>
              <a:t> </a:t>
            </a:r>
          </a:p>
          <a:p>
            <a:pPr marL="109728" indent="0">
              <a:buNone/>
            </a:pPr>
            <a:r>
              <a:rPr lang="en-GB" sz="2000" dirty="0" smtClean="0"/>
              <a:t>Author’s </a:t>
            </a:r>
            <a:r>
              <a:rPr lang="en-GB" sz="2000" dirty="0"/>
              <a:t>last name, author’s first name. </a:t>
            </a:r>
            <a:r>
              <a:rPr lang="en-GB" sz="2000" i="1" dirty="0"/>
              <a:t>Title of book (italic)</a:t>
            </a:r>
            <a:r>
              <a:rPr lang="en-GB" sz="2000" dirty="0"/>
              <a:t>.  Date of publication</a:t>
            </a:r>
            <a:r>
              <a:rPr lang="en-GB" sz="2000" dirty="0" smtClean="0"/>
              <a:t>. Format.</a:t>
            </a:r>
            <a:endParaRPr lang="en-GB" sz="2000" dirty="0"/>
          </a:p>
          <a:p>
            <a:pPr marL="109728" indent="0">
              <a:buNone/>
            </a:pPr>
            <a:r>
              <a:rPr lang="en-GB" sz="2000" dirty="0" smtClean="0"/>
              <a:t> </a:t>
            </a:r>
            <a:endParaRPr lang="en-GB" sz="2000" dirty="0"/>
          </a:p>
          <a:p>
            <a:pPr marL="109728" indent="0">
              <a:buNone/>
            </a:pPr>
            <a:r>
              <a:rPr lang="en-GB" sz="2000" dirty="0" err="1" smtClean="0"/>
              <a:t>Brooman</a:t>
            </a:r>
            <a:r>
              <a:rPr lang="en-GB" sz="2000" dirty="0"/>
              <a:t>, Josh. </a:t>
            </a:r>
            <a:r>
              <a:rPr lang="en-GB" sz="2000" i="1" dirty="0"/>
              <a:t>Imperial China.</a:t>
            </a:r>
            <a:r>
              <a:rPr lang="en-GB" sz="2000" dirty="0"/>
              <a:t> 1991</a:t>
            </a:r>
            <a:r>
              <a:rPr lang="en-GB" sz="2000" dirty="0" smtClean="0"/>
              <a:t>. </a:t>
            </a:r>
            <a:r>
              <a:rPr lang="en-GB" sz="2000" dirty="0" smtClean="0"/>
              <a:t>Print.</a:t>
            </a:r>
            <a:r>
              <a:rPr lang="en-GB" sz="2000" dirty="0"/>
              <a:t> 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600" dirty="0" smtClean="0"/>
              <a:t>Example: Book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839892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GB" sz="2000" dirty="0" smtClean="0"/>
              <a:t>Author’s </a:t>
            </a:r>
            <a:r>
              <a:rPr lang="en-GB" sz="2000" dirty="0"/>
              <a:t>last name, author’s first name. “Title of the site/ article”.  </a:t>
            </a:r>
            <a:r>
              <a:rPr lang="en-GB" sz="2000" dirty="0" smtClean="0"/>
              <a:t>Name of publisher Date</a:t>
            </a:r>
          </a:p>
          <a:p>
            <a:pPr marL="109728" indent="0">
              <a:buNone/>
            </a:pPr>
            <a:r>
              <a:rPr lang="en-GB" sz="2000" dirty="0" smtClean="0"/>
              <a:t>published. Format. Date Accessed. </a:t>
            </a:r>
            <a:r>
              <a:rPr lang="en-GB" sz="2000" dirty="0"/>
              <a:t>URL </a:t>
            </a:r>
            <a:r>
              <a:rPr lang="en-GB" sz="2000" dirty="0" smtClean="0"/>
              <a:t>(</a:t>
            </a:r>
            <a:r>
              <a:rPr lang="en-GB" sz="2000" dirty="0" smtClean="0"/>
              <a:t>Optional</a:t>
            </a:r>
            <a:r>
              <a:rPr lang="en-GB" sz="2000" dirty="0" smtClean="0"/>
              <a:t>)</a:t>
            </a:r>
            <a:endParaRPr lang="en-GB" sz="2000" dirty="0"/>
          </a:p>
          <a:p>
            <a:pPr marL="109728" indent="0">
              <a:buNone/>
            </a:pPr>
            <a:endParaRPr lang="en-GB" sz="2000" b="1" dirty="0" smtClean="0"/>
          </a:p>
          <a:p>
            <a:pPr marL="109728" indent="0">
              <a:buNone/>
            </a:pPr>
            <a:endParaRPr lang="en-GB" sz="2000" dirty="0" smtClean="0"/>
          </a:p>
          <a:p>
            <a:pPr marL="109728" indent="0">
              <a:buNone/>
            </a:pPr>
            <a:r>
              <a:rPr lang="en-GB" sz="2000" dirty="0" smtClean="0"/>
              <a:t>Moy, Patsy and Joyce Ng</a:t>
            </a:r>
            <a:r>
              <a:rPr lang="en-GB" sz="2000" dirty="0" smtClean="0"/>
              <a:t>. “Hong Kong Legal Opinion 	Divided on Edward Snowden 	Extradition”. South China 	Morning Post 13 Jun 	2013. Web. </a:t>
            </a:r>
            <a:r>
              <a:rPr lang="en-GB" sz="2000" dirty="0" smtClean="0"/>
              <a:t>14</a:t>
            </a:r>
            <a:r>
              <a:rPr lang="en-GB" sz="2000" dirty="0" smtClean="0"/>
              <a:t> Jun. 2013. 	</a:t>
            </a:r>
            <a:r>
              <a:rPr lang="en-GB" sz="2000" dirty="0" smtClean="0">
                <a:hlinkClick r:id="rId2"/>
              </a:rPr>
              <a:t>http://www.scmp.com/news/hong-</a:t>
            </a:r>
            <a:r>
              <a:rPr lang="en-GB" sz="2000" dirty="0" smtClean="0"/>
              <a:t>	</a:t>
            </a:r>
            <a:r>
              <a:rPr lang="en-GB" sz="2000" dirty="0" err="1" smtClean="0"/>
              <a:t>kong</a:t>
            </a:r>
            <a:r>
              <a:rPr lang="en-GB" sz="2000" dirty="0" smtClean="0"/>
              <a:t>/article/1259466/</a:t>
            </a:r>
            <a:r>
              <a:rPr lang="en-GB" sz="2000" dirty="0" err="1" smtClean="0"/>
              <a:t>hong</a:t>
            </a:r>
            <a:r>
              <a:rPr lang="en-GB" sz="2000" dirty="0" smtClean="0"/>
              <a:t>-</a:t>
            </a:r>
            <a:r>
              <a:rPr lang="en-GB" sz="2000" dirty="0" err="1" smtClean="0"/>
              <a:t>kong</a:t>
            </a:r>
            <a:r>
              <a:rPr lang="en-GB" sz="2000" dirty="0" smtClean="0"/>
              <a:t>-legal-opinion-	divided-</a:t>
            </a:r>
            <a:r>
              <a:rPr lang="en-GB" sz="2000" dirty="0" err="1" smtClean="0"/>
              <a:t>edward</a:t>
            </a:r>
            <a:r>
              <a:rPr lang="en-GB" sz="2000" dirty="0" smtClean="0"/>
              <a:t>-</a:t>
            </a:r>
            <a:r>
              <a:rPr lang="en-GB" sz="2000" dirty="0" err="1" smtClean="0"/>
              <a:t>snowden</a:t>
            </a:r>
            <a:r>
              <a:rPr lang="en-GB" sz="2000" dirty="0" smtClean="0"/>
              <a:t>-extradition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3200" dirty="0" smtClean="0"/>
              <a:t>Example: Electronic </a:t>
            </a:r>
            <a:r>
              <a:rPr lang="en-GB" sz="3200" dirty="0" smtClean="0"/>
              <a:t>Resource (Internet)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9715257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240</TotalTime>
  <Words>419</Words>
  <Application>Microsoft Office PowerPoint</Application>
  <PresentationFormat>On-screen Show (4:3)</PresentationFormat>
  <Paragraphs>80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MLA Referencing 7th Edition </vt:lpstr>
      <vt:lpstr>What is a citation or reference?</vt:lpstr>
      <vt:lpstr>Why do we need to cite sources?</vt:lpstr>
      <vt:lpstr>When Should I Cite?</vt:lpstr>
      <vt:lpstr>Example: In-text Citation</vt:lpstr>
      <vt:lpstr>Other Examples of In-Text Citations</vt:lpstr>
      <vt:lpstr>Works Cited</vt:lpstr>
      <vt:lpstr>Example: Book</vt:lpstr>
      <vt:lpstr>Example: Electronic Resource (Internet)</vt:lpstr>
      <vt:lpstr>Example: Works Cited Page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MLA Referencing</dc:title>
  <dc:creator>Sonia Hansen</dc:creator>
  <cp:lastModifiedBy>Sonia Hansen</cp:lastModifiedBy>
  <cp:revision>23</cp:revision>
  <dcterms:created xsi:type="dcterms:W3CDTF">2012-05-15T00:36:20Z</dcterms:created>
  <dcterms:modified xsi:type="dcterms:W3CDTF">2013-06-13T04:16:08Z</dcterms:modified>
</cp:coreProperties>
</file>